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</p:sldMasterIdLst>
  <p:notesMasterIdLst>
    <p:notesMasterId r:id="rId14"/>
  </p:notesMasterIdLst>
  <p:handoutMasterIdLst>
    <p:handoutMasterId r:id="rId17"/>
  </p:handoutMasterIdLst>
  <p:sldIdLst>
    <p:sldId id="1236" r:id="rId3"/>
    <p:sldId id="1235" r:id="rId4"/>
    <p:sldId id="1237" r:id="rId5"/>
    <p:sldId id="1238" r:id="rId6"/>
    <p:sldId id="1239" r:id="rId7"/>
    <p:sldId id="1240" r:id="rId8"/>
    <p:sldId id="1241" r:id="rId9"/>
    <p:sldId id="1242" r:id="rId10"/>
    <p:sldId id="1243" r:id="rId11"/>
    <p:sldId id="1244" r:id="rId12"/>
    <p:sldId id="1245" r:id="rId13"/>
    <p:sldId id="1246" r:id="rId15"/>
    <p:sldId id="1247" r:id="rId16"/>
  </p:sldIdLst>
  <p:sldSz cx="9144000" cy="5143500" type="screen16x9"/>
  <p:notesSz cx="6858000" cy="9144000"/>
  <p:embeddedFontLst>
    <p:embeddedFont>
      <p:font typeface="微软雅黑" panose="020B0503020204020204" charset="-122"/>
      <p:regular r:id="rId21"/>
    </p:embeddedFont>
    <p:embeddedFont>
      <p:font typeface="黑体" panose="02010609060101010101" pitchFamily="49" charset="-122"/>
      <p:regular r:id="rId22"/>
    </p:embeddedFont>
    <p:embeddedFont>
      <p:font typeface="楷体" panose="02010609060101010101" pitchFamily="49" charset="-122"/>
      <p:regular r:id="rId23"/>
    </p:embeddedFont>
    <p:embeddedFont>
      <p:font typeface="Calibri" panose="020F0502020204030204" charset="0"/>
      <p:regular r:id="rId24"/>
      <p:bold r:id="rId25"/>
      <p:italic r:id="rId26"/>
      <p:boldItalic r:id="rId27"/>
    </p:embeddedFont>
  </p:embeddedFontLst>
  <p:custDataLst>
    <p:tags r:id="rId28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79" autoAdjust="0"/>
    <p:restoredTop sz="94705" autoAdjust="0"/>
  </p:normalViewPr>
  <p:slideViewPr>
    <p:cSldViewPr>
      <p:cViewPr>
        <p:scale>
          <a:sx n="75" d="100"/>
          <a:sy n="75" d="100"/>
        </p:scale>
        <p:origin x="-1278" y="-324"/>
      </p:cViewPr>
      <p:guideLst>
        <p:guide orient="horz" pos="3162"/>
        <p:guide pos="5710"/>
      </p:guideLst>
    </p:cSldViewPr>
  </p:slideViewPr>
  <p:outlineViewPr>
    <p:cViewPr>
      <p:scale>
        <a:sx n="33" d="100"/>
        <a:sy n="33" d="100"/>
      </p:scale>
      <p:origin x="0" y="112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4578"/>
    </p:cViewPr>
  </p:sorterViewPr>
  <p:notesViewPr>
    <p:cSldViewPr>
      <p:cViewPr varScale="1">
        <p:scale>
          <a:sx n="65" d="100"/>
          <a:sy n="65" d="100"/>
        </p:scale>
        <p:origin x="-2502" y="-114"/>
      </p:cViewPr>
      <p:guideLst>
        <p:guide orient="horz" pos="3242"/>
        <p:guide pos="229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8" Type="http://schemas.openxmlformats.org/officeDocument/2006/relationships/tags" Target="tags/tag7.xml"/><Relationship Id="rId27" Type="http://schemas.openxmlformats.org/officeDocument/2006/relationships/font" Target="fonts/font7.fntdata"/><Relationship Id="rId26" Type="http://schemas.openxmlformats.org/officeDocument/2006/relationships/font" Target="fonts/font6.fntdata"/><Relationship Id="rId25" Type="http://schemas.openxmlformats.org/officeDocument/2006/relationships/font" Target="fonts/font5.fntdata"/><Relationship Id="rId24" Type="http://schemas.openxmlformats.org/officeDocument/2006/relationships/font" Target="fonts/font4.fntdata"/><Relationship Id="rId23" Type="http://schemas.openxmlformats.org/officeDocument/2006/relationships/font" Target="fonts/font3.fntdata"/><Relationship Id="rId22" Type="http://schemas.openxmlformats.org/officeDocument/2006/relationships/font" Target="fonts/font2.fntdata"/><Relationship Id="rId21" Type="http://schemas.openxmlformats.org/officeDocument/2006/relationships/font" Target="fonts/font1.fntdata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handoutMaster" Target="handoutMasters/handoutMaster1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0C8EF0-063C-4EC8-822D-D4BEE606CB4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7F7337-2D4C-4836-9F96-E27918AAD3E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533" y="685800"/>
            <a:ext cx="6094934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7" Type="http://schemas.openxmlformats.org/officeDocument/2006/relationships/tags" Target="../tags/tag6.xml"/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501650" y="323850"/>
            <a:ext cx="8140700" cy="485775"/>
          </a:xfrm>
          <a:prstGeom prst="rect">
            <a:avLst/>
          </a:prstGeom>
          <a:noFill/>
          <a:ln w="9525">
            <a:noFill/>
          </a:ln>
        </p:spPr>
        <p:txBody>
          <a:bodyPr vert="horz" lIns="76194" tIns="28574" rIns="57146" bIns="28574" anchor="ctr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/>
          </p:cNvSpPr>
          <p:nvPr>
            <p:ph type="body" idx="5"/>
            <p:custDataLst>
              <p:tags r:id="rId3"/>
            </p:custDataLst>
          </p:nvPr>
        </p:nvSpPr>
        <p:spPr>
          <a:xfrm>
            <a:off x="501650" y="971550"/>
            <a:ext cx="8140700" cy="3779838"/>
          </a:xfrm>
          <a:prstGeom prst="rect">
            <a:avLst/>
          </a:prstGeom>
          <a:noFill/>
          <a:ln w="9525">
            <a:noFill/>
          </a:ln>
        </p:spPr>
        <p:txBody>
          <a:bodyPr vert="horz" lIns="76194" tIns="0" rIns="61909" bIns="0" anchor="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0"/>
            <a:r>
              <a:rPr lang="zh-CN" altLang="en-US"/>
              <a:t>第二级</a:t>
            </a:r>
            <a:endParaRPr lang="zh-CN" altLang="en-US"/>
          </a:p>
          <a:p>
            <a:pPr lvl="0"/>
            <a:r>
              <a:rPr lang="zh-CN" altLang="en-US"/>
              <a:t>第三级</a:t>
            </a:r>
            <a:endParaRPr lang="zh-CN" altLang="en-US"/>
          </a:p>
          <a:p>
            <a:pPr lvl="0"/>
            <a:r>
              <a:rPr lang="zh-CN" altLang="en-US"/>
              <a:t>第四级</a:t>
            </a:r>
            <a:endParaRPr lang="zh-CN" altLang="en-US"/>
          </a:p>
          <a:p>
            <a:pPr lvl="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4"/>
            </p:custDataLst>
          </p:nvPr>
        </p:nvSpPr>
        <p:spPr>
          <a:xfrm>
            <a:off x="660400" y="4762500"/>
            <a:ext cx="2024063" cy="236538"/>
          </a:xfrm>
          <a:prstGeom prst="rect">
            <a:avLst/>
          </a:prstGeom>
        </p:spPr>
        <p:txBody>
          <a:bodyPr vert="horz" lIns="68576" tIns="34289" rIns="68576" bIns="34289" rtlCol="0" anchor="ctr">
            <a:normAutofit/>
          </a:bodyPr>
          <a:lstStyle>
            <a:lvl1pPr algn="l" defTabSz="685800" fontAlgn="auto">
              <a:buFontTx/>
              <a:buNone/>
              <a:defRPr sz="900" noProof="1" smtClean="0">
                <a:solidFill>
                  <a:prstClr val="black">
                    <a:tint val="75000"/>
                  </a:prstClr>
                </a:solidFill>
                <a:latin typeface="Arial" panose="020B0604020202020204"/>
                <a:ea typeface="微软雅黑" panose="020B0503020204020204" charset="-122"/>
              </a:defRPr>
            </a:lvl1pPr>
          </a:lstStyle>
          <a:p>
            <a:pPr>
              <a:spcBef>
                <a:spcPct val="0"/>
              </a:spcBef>
              <a:spcAft>
                <a:spcPct val="0"/>
              </a:spcAft>
              <a:defRPr/>
            </a:pPr>
            <a:fld id="{09FA1BE1-2A54-4510-91DD-763BA38D094D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5"/>
            </p:custDataLst>
          </p:nvPr>
        </p:nvSpPr>
        <p:spPr>
          <a:xfrm>
            <a:off x="3087688" y="4762500"/>
            <a:ext cx="2968625" cy="236538"/>
          </a:xfrm>
          <a:prstGeom prst="rect">
            <a:avLst/>
          </a:prstGeom>
        </p:spPr>
        <p:txBody>
          <a:bodyPr vert="horz" lIns="68576" tIns="34289" rIns="68576" bIns="34289" rtlCol="0" anchor="ctr">
            <a:normAutofit/>
          </a:bodyPr>
          <a:lstStyle>
            <a:lvl1pPr algn="ctr" defTabSz="685800" fontAlgn="auto">
              <a:buFontTx/>
              <a:buNone/>
              <a:defRPr sz="900" noProof="1">
                <a:solidFill>
                  <a:prstClr val="black">
                    <a:tint val="75000"/>
                  </a:prst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>
              <a:spcBef>
                <a:spcPct val="0"/>
              </a:spcBef>
              <a:spcAft>
                <a:spcPct val="0"/>
              </a:spcAft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6"/>
            </p:custDataLst>
          </p:nvPr>
        </p:nvSpPr>
        <p:spPr>
          <a:xfrm>
            <a:off x="6457950" y="4762500"/>
            <a:ext cx="2025650" cy="236538"/>
          </a:xfrm>
          <a:prstGeom prst="rect">
            <a:avLst/>
          </a:prstGeom>
        </p:spPr>
        <p:txBody>
          <a:bodyPr vert="horz" lIns="68576" tIns="34289" rIns="68576" bIns="34289" rtlCol="0" anchor="ctr">
            <a:normAutofit/>
          </a:bodyPr>
          <a:lstStyle>
            <a:lvl1pPr algn="r" defTabSz="685800" fontAlgn="auto">
              <a:buFontTx/>
              <a:buNone/>
              <a:defRPr sz="900" noProof="1" smtClean="0">
                <a:solidFill>
                  <a:prstClr val="black">
                    <a:tint val="75000"/>
                  </a:prstClr>
                </a:solidFill>
                <a:latin typeface="Arial" panose="020B0604020202020204"/>
                <a:ea typeface="微软雅黑" panose="020B0503020204020204" charset="-122"/>
              </a:defRPr>
            </a:lvl1pPr>
          </a:lstStyle>
          <a:p>
            <a:pPr>
              <a:spcBef>
                <a:spcPct val="0"/>
              </a:spcBef>
              <a:spcAft>
                <a:spcPct val="0"/>
              </a:spcAft>
              <a:defRPr/>
            </a:pPr>
            <a:fld id="{EDB8FE91-FFEB-4167-A6A0-4AE566FF2891}" type="slidenum">
              <a:rPr lang="zh-CN" altLang="en-US"/>
            </a:fld>
            <a:endParaRPr lang="zh-CN" altLang="en-US"/>
          </a:p>
        </p:txBody>
      </p:sp>
      <p:sp>
        <p:nvSpPr>
          <p:cNvPr id="7" name="KSO_TEMPLATE" hidden="1"/>
          <p:cNvSpPr/>
          <p:nvPr>
            <p:custDataLst>
              <p:tags r:id="rId7"/>
            </p:custDataLst>
          </p:nvPr>
        </p:nvSpPr>
        <p:spPr>
          <a:xfrm flipH="1"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anchor="ctr"/>
          <a:lstStyle/>
          <a:p>
            <a:pPr algn="ctr" defTabSz="68580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800" noProof="1">
              <a:solidFill>
                <a:prstClr val="white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ransition/>
  <p:txStyles>
    <p:titleStyle>
      <a:lvl1pPr algn="l" defTabSz="684530" rtl="0" fontAlgn="base">
        <a:spcBef>
          <a:spcPct val="0"/>
        </a:spcBef>
        <a:spcAft>
          <a:spcPct val="0"/>
        </a:spcAft>
        <a:defRPr sz="2100" b="1" kern="1200" spc="150">
          <a:solidFill>
            <a:schemeClr val="tx1"/>
          </a:solidFill>
          <a:latin typeface="+mj-lt"/>
          <a:ea typeface="+mj-ea"/>
          <a:cs typeface="+mj-cs"/>
        </a:defRPr>
      </a:lvl1pPr>
      <a:lvl2pPr algn="l" defTabSz="684530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anose="020B0604020202020204" pitchFamily="34" charset="0"/>
          <a:ea typeface="微软雅黑" panose="020B0503020204020204" charset="-122"/>
        </a:defRPr>
      </a:lvl2pPr>
      <a:lvl3pPr algn="l" defTabSz="684530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anose="020B0604020202020204" pitchFamily="34" charset="0"/>
          <a:ea typeface="微软雅黑" panose="020B0503020204020204" charset="-122"/>
        </a:defRPr>
      </a:lvl3pPr>
      <a:lvl4pPr algn="l" defTabSz="684530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anose="020B0604020202020204" pitchFamily="34" charset="0"/>
          <a:ea typeface="微软雅黑" panose="020B0503020204020204" charset="-122"/>
        </a:defRPr>
      </a:lvl4pPr>
      <a:lvl5pPr algn="l" defTabSz="684530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anose="020B0604020202020204" pitchFamily="34" charset="0"/>
          <a:ea typeface="微软雅黑" panose="020B0503020204020204" charset="-122"/>
        </a:defRPr>
      </a:lvl5pPr>
      <a:lvl6pPr marL="457200" algn="l" defTabSz="684530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anose="020B0604020202020204" pitchFamily="34" charset="0"/>
          <a:ea typeface="微软雅黑" panose="020B0503020204020204" charset="-122"/>
        </a:defRPr>
      </a:lvl6pPr>
      <a:lvl7pPr marL="914400" algn="l" defTabSz="684530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anose="020B0604020202020204" pitchFamily="34" charset="0"/>
          <a:ea typeface="微软雅黑" panose="020B0503020204020204" charset="-122"/>
        </a:defRPr>
      </a:lvl7pPr>
      <a:lvl8pPr marL="1371600" algn="l" defTabSz="684530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anose="020B0604020202020204" pitchFamily="34" charset="0"/>
          <a:ea typeface="微软雅黑" panose="020B0503020204020204" charset="-122"/>
        </a:defRPr>
      </a:lvl8pPr>
      <a:lvl9pPr marL="1828800" algn="l" defTabSz="684530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anose="020B0604020202020204" pitchFamily="34" charset="0"/>
          <a:ea typeface="微软雅黑" panose="020B0503020204020204" charset="-122"/>
        </a:defRPr>
      </a:lvl9pPr>
    </p:titleStyle>
    <p:bodyStyle>
      <a:lvl1pPr marL="170180" indent="-170180" algn="l" defTabSz="684530" rtl="0" fontAlgn="base">
        <a:lnSpc>
          <a:spcPct val="130000"/>
        </a:lnSpc>
        <a:spcBef>
          <a:spcPct val="0"/>
        </a:spcBef>
        <a:spcAft>
          <a:spcPts val="750"/>
        </a:spcAft>
        <a:buFont typeface="Arial" panose="020B0604020202020204" pitchFamily="34" charset="0"/>
        <a:buChar char="•"/>
        <a:defRPr sz="1200" kern="1200" spc="113">
          <a:solidFill>
            <a:schemeClr val="tx1"/>
          </a:solidFill>
          <a:latin typeface="+mn-lt"/>
          <a:ea typeface="+mn-ea"/>
          <a:cs typeface="+mn-cs"/>
        </a:defRPr>
      </a:lvl1pPr>
      <a:lvl2pPr marL="513080" indent="-170180" algn="l" defTabSz="684530" rtl="0" fontAlgn="base">
        <a:lnSpc>
          <a:spcPct val="130000"/>
        </a:lnSpc>
        <a:spcBef>
          <a:spcPct val="0"/>
        </a:spcBef>
        <a:spcAft>
          <a:spcPts val="750"/>
        </a:spcAft>
        <a:buFont typeface="Arial" panose="020B0604020202020204" pitchFamily="34" charset="0"/>
        <a:buChar char="•"/>
        <a:tabLst>
          <a:tab pos="1206500" algn="l"/>
        </a:tabLst>
        <a:defRPr sz="1200" kern="1200" spc="113">
          <a:solidFill>
            <a:schemeClr val="tx1"/>
          </a:solidFill>
          <a:latin typeface="+mn-lt"/>
          <a:ea typeface="+mn-ea"/>
          <a:cs typeface="+mn-cs"/>
        </a:defRPr>
      </a:lvl2pPr>
      <a:lvl3pPr marL="855980" indent="-170180" algn="l" defTabSz="684530" rtl="0" fontAlgn="base">
        <a:lnSpc>
          <a:spcPct val="130000"/>
        </a:lnSpc>
        <a:spcBef>
          <a:spcPct val="0"/>
        </a:spcBef>
        <a:spcAft>
          <a:spcPts val="750"/>
        </a:spcAft>
        <a:buFont typeface="Arial" panose="020B0604020202020204" pitchFamily="34" charset="0"/>
        <a:buChar char="•"/>
        <a:defRPr sz="1200" kern="1200" spc="113">
          <a:solidFill>
            <a:schemeClr val="tx1"/>
          </a:solidFill>
          <a:latin typeface="+mn-lt"/>
          <a:ea typeface="+mn-ea"/>
          <a:cs typeface="+mn-cs"/>
        </a:defRPr>
      </a:lvl3pPr>
      <a:lvl4pPr marL="1198880" indent="-170180" algn="l" defTabSz="684530" rtl="0" fontAlgn="base">
        <a:lnSpc>
          <a:spcPct val="130000"/>
        </a:lnSpc>
        <a:spcBef>
          <a:spcPct val="0"/>
        </a:spcBef>
        <a:spcAft>
          <a:spcPts val="750"/>
        </a:spcAft>
        <a:buFont typeface="Arial" panose="020B0604020202020204" pitchFamily="34" charset="0"/>
        <a:buChar char="•"/>
        <a:defRPr sz="1200" kern="1200" spc="113">
          <a:solidFill>
            <a:schemeClr val="tx1"/>
          </a:solidFill>
          <a:latin typeface="+mn-lt"/>
          <a:ea typeface="+mn-ea"/>
          <a:cs typeface="+mn-cs"/>
        </a:defRPr>
      </a:lvl4pPr>
      <a:lvl5pPr marL="1541780" indent="-170180" algn="l" defTabSz="684530" rtl="0" fontAlgn="base">
        <a:lnSpc>
          <a:spcPct val="130000"/>
        </a:lnSpc>
        <a:spcBef>
          <a:spcPct val="0"/>
        </a:spcBef>
        <a:spcAft>
          <a:spcPts val="750"/>
        </a:spcAft>
        <a:buFont typeface="Arial" panose="020B0604020202020204" pitchFamily="34" charset="0"/>
        <a:buChar char="•"/>
        <a:defRPr sz="1200" kern="1200" spc="113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48"/>
          <p:cNvSpPr txBox="1"/>
          <p:nvPr/>
        </p:nvSpPr>
        <p:spPr>
          <a:xfrm>
            <a:off x="2866390" y="2067560"/>
            <a:ext cx="4274820" cy="1097280"/>
          </a:xfrm>
          <a:prstGeom prst="rect">
            <a:avLst/>
          </a:prstGeom>
          <a:noFill/>
          <a:effectLst>
            <a:softEdge rad="31750"/>
          </a:effectLst>
        </p:spPr>
        <p:txBody>
          <a:bodyPr wrap="square" rtlCol="0">
            <a:spAutoFit/>
          </a:bodyPr>
          <a:lstStyle/>
          <a:p>
            <a:r>
              <a:rPr lang="zh-CN" sz="6600" b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CC99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  <a:reflection blurRad="6350" stA="60000" endA="900" endPos="60000" dist="29997" dir="5400000" sy="-100000" algn="bl" rotWithShape="0"/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习作:写信</a:t>
            </a:r>
            <a:endParaRPr lang="zh-CN" sz="6600" b="1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CC9900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  <a:reflection blurRad="6350" stA="60000" endA="900" endPos="60000" dist="29997" dir="5400000" sy="-100000" algn="bl" rotWithShape="0"/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251371" y="124142"/>
            <a:ext cx="2398762" cy="64008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indent="0"/>
            <a:r>
              <a:rPr lang="zh-CN" sz="3600" b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实战演练</a:t>
            </a:r>
            <a:endParaRPr lang="zh-CN" sz="3600" b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11560" y="2283604"/>
            <a:ext cx="7603490" cy="252984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要求：</a:t>
            </a:r>
            <a:endParaRPr lang="zh-CN" sz="3200" b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/>
            <a:r>
              <a:rPr lang="zh-CN" sz="3200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1.运用正确的书信格式；</a:t>
            </a:r>
            <a:endParaRPr lang="zh-CN" sz="3200" b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/>
            <a:r>
              <a:rPr lang="zh-CN" sz="3200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2.条理清楚，表达准确；</a:t>
            </a:r>
            <a:endParaRPr lang="zh-CN" sz="3200" b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/>
            <a:r>
              <a:rPr lang="zh-CN" sz="3200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3.有真情实感，避免空洞，矫揉造作；</a:t>
            </a:r>
            <a:endParaRPr lang="zh-CN" sz="3200" b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0"/>
            <a:r>
              <a:rPr lang="zh-CN" sz="3200" b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4.字数400以上。</a:t>
            </a:r>
            <a:endParaRPr lang="zh-CN" sz="3200" b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83895" y="1203325"/>
            <a:ext cx="7670165" cy="1066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>
                <a:latin typeface="宋体" panose="02010600030101010101" pitchFamily="2" charset="-122"/>
                <a:ea typeface="宋体" panose="02010600030101010101" pitchFamily="2" charset="-122"/>
              </a:rPr>
              <a:t>    给你的朋友写一封信，内容不限，可以把你想说的话都写下来。</a:t>
            </a:r>
            <a:endParaRPr lang="en-US" altLang="zh-CN" sz="32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89895" y="555526"/>
            <a:ext cx="8860790" cy="374904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l"/>
            <a:r>
              <a:rPr lang="en-US" altLang="zh-CN" sz="1600" b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                                                                                                                                  </a:t>
            </a:r>
            <a:br>
              <a:rPr lang="en-US" altLang="zh-CN" sz="1600" b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</a:br>
            <a:r>
              <a:rPr lang="en-US" altLang="zh-CN" sz="1600" b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                      给妈妈的一封信</a:t>
            </a:r>
            <a:endParaRPr lang="en-US" altLang="zh-CN" sz="1600" b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indent="0" algn="l"/>
            <a:r>
              <a:rPr lang="en-US" altLang="zh-CN" sz="1600" b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亲爱的妈妈：</a:t>
            </a:r>
            <a:endParaRPr lang="en-US" altLang="zh-CN" sz="1600" b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indent="0" algn="l"/>
            <a:r>
              <a:rPr lang="en-US" altLang="zh-CN" sz="1600" b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您好!</a:t>
            </a:r>
            <a:endParaRPr lang="en-US" altLang="zh-CN" sz="1600" b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indent="0" algn="l"/>
            <a:r>
              <a:rPr lang="en-US" altLang="zh-CN" sz="1600" b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您知道吗？当女儿提笔给您写这封信的时候，我是经过了多么复杂的心理斗争和多么艰难的选择。但是，对不起，妈妈，在您和爸爸之间，我选择和爸爸在一起。 </a:t>
            </a:r>
            <a:endParaRPr lang="en-US" altLang="zh-CN" sz="1600" b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indent="0" algn="l"/>
            <a:r>
              <a:rPr lang="en-US" altLang="zh-CN" sz="1600" b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也许您认为我是个傻孩子。爸爸只是个穷教师，不能满足我的许多需求，我不能像别的孩子那样吃穿都是名牌。的确如此，这些我都知道，但我向往温馨、平凡的生活，我渴望虽贫穷却充实的日子；我需要精神的丰富、心灵的净化，而不是物质的满足。这些都是您不能给，但爸爸能给我的。</a:t>
            </a:r>
            <a:endParaRPr lang="en-US" altLang="zh-CN" sz="1600" b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indent="0" algn="l"/>
            <a:r>
              <a:rPr lang="en-US" altLang="zh-CN" sz="1600" b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也许失去了，才知道回忆的美好。童年的记忆总是让我记忆犹新，并没有在岁月的长河里烟消云散。那时候天总是很蓝，日子过得也慢，绿阴下、土路上、田野里、池塘边，总能留下我们一家人的欢声笑语和快乐身影。扎着羊角辫，光着小脚丫的我，总喜欢在田野里到处追赶蜻蜒，任落日的余晖洒满全身，留下你和爸爸在后面肩并肩微笑着散步、轻谈。时不时，我会转过身，眯起眼睛，看你和爸爸，似懂非懂地笑，然后又去追捕蜻蜓……妈妈，您还记得吗?   </a:t>
            </a:r>
            <a:endParaRPr lang="en-US" altLang="zh-CN" sz="1600" b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79705" y="51435"/>
            <a:ext cx="2376170" cy="7918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例文展示</a:t>
            </a:r>
            <a:endParaRPr lang="zh-CN" altLang="en-US" sz="32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323528" y="771550"/>
            <a:ext cx="8496944" cy="420624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/>
            <a:r>
              <a:rPr lang="zh-CN" sz="1800" b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妈妈，其实我明白，有许多事都不能用对与错来下定义。您有您的生活目标和向往，但不要强加给我好吗？也许我遗传了爸爸那份宁静致远，淡泊明志的心态，我喜欢跟着爸爸在夕阳西下谈论人生；喜欢陪爸爸在孤灯雨夜解读文学名著；喜欢坐在爸爸身边听他朗诵唐诗宋词。我常想我的前生是什么，为什么在物欲横流的社会，却独爱这一份精神世界。也许我是唐时的一株柳，矗立在古风河畔；也许我是宋时的一尾鱼，游弋在清澈微波里；也许我是明时的一股风，穿越在修长胡弄；也许我是清时的小女子，终日在河边洗衣涤物……所以我选择爸爸，选择贫穷，选择精神的充实，选择灵魂的深化。 </a:t>
            </a:r>
            <a:endParaRPr lang="zh-CN" sz="1800" b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indent="304800"/>
            <a:r>
              <a:rPr lang="zh-CN" sz="1800" b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妈妈，不要难过，我依然是您的女儿，依然爱您。原谅我做出这次选择好吗?这是我心灵的告白。不管岁月如何变换，您永远都是我妈妈，没有人可以代替您在我心中的位置。妈妈，我永远爱你! </a:t>
            </a:r>
            <a:endParaRPr lang="zh-CN" sz="1800" b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indent="304800"/>
            <a:r>
              <a:rPr lang="zh-CN" sz="1800" b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祝您 </a:t>
            </a:r>
            <a:endParaRPr lang="zh-CN" sz="1800" b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indent="304800"/>
            <a:r>
              <a:rPr lang="zh-CN" sz="1800" b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身体健康  永远年轻  </a:t>
            </a:r>
            <a:endParaRPr lang="zh-CN" sz="1800" b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indent="304800"/>
            <a:r>
              <a:rPr lang="zh-CN" sz="1800" b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                                          您的爱女：明明 </a:t>
            </a:r>
            <a:endParaRPr lang="zh-CN" sz="1800" b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indent="304800"/>
            <a:r>
              <a:rPr lang="zh-CN" sz="1800" b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                                             20XX．X．X</a:t>
            </a:r>
            <a:endParaRPr lang="zh-CN" sz="1800" b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00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683568" y="756284"/>
            <a:ext cx="1368152" cy="64008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indent="0"/>
            <a:r>
              <a:rPr lang="en-US" altLang="zh-CN" sz="36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总结 </a:t>
            </a:r>
            <a:endParaRPr lang="en-US" altLang="zh-CN" sz="3600" b="1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96615" y="1491630"/>
            <a:ext cx="8394065" cy="22860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altLang="zh-CN" sz="2400" b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同学们，这节课我们学习了如何写信，又了解了信封的写法，老师希望你们能把写好的信放到信封里寄到收信人的手中。同时，也希望你们多运用“写信”这种联系方式很好地与你的亲人或者好朋友进行沟通交流，增进彼此的感情，你们能做到吗？习作课，我们学习了怎样写景物地点的文章，要抓住特点，详略得当，做到中心突出，写出真实感受。</a:t>
            </a:r>
            <a:endParaRPr lang="en-US" altLang="zh-CN" sz="2400" b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pic>
        <p:nvPicPr>
          <p:cNvPr id="101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1480800" y="12534900"/>
            <a:ext cx="330200" cy="241300"/>
          </a:xfrm>
          <a:prstGeom prst="cube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467544" y="442594"/>
            <a:ext cx="2232248" cy="64008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indent="0"/>
            <a:r>
              <a:rPr lang="zh-CN" sz="36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创设情境</a:t>
            </a:r>
            <a:endParaRPr lang="zh-CN" sz="360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43608" y="1381383"/>
            <a:ext cx="5472608" cy="5791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读题目，你都了解到了什么？</a:t>
            </a:r>
            <a:endParaRPr lang="zh-CN" sz="3200" b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7504" y="1995686"/>
            <a:ext cx="8928992" cy="17983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altLang="zh-CN" sz="2800" b="0">
                <a:latin typeface="楷体" panose="02010609060101010101" pitchFamily="49" charset="-122"/>
                <a:ea typeface="楷体" panose="02010609060101010101" pitchFamily="49" charset="-122"/>
              </a:rPr>
              <a:t>     写信一点儿也不难，想跟对方说什么就说什么，一一写清楚、写明白就行了。当然，写信和平时的作文是有所不同的。怎么不同呢？下面咱们一起学习苏霍姆林斯基的《致女儿的信》。</a:t>
            </a:r>
            <a:endParaRPr lang="en-US" altLang="zh-CN" sz="2800" b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40360" y="554355"/>
            <a:ext cx="8387715" cy="405384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亲爱的女儿：</a:t>
            </a:r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　　你的问题使我心情非常激动。</a:t>
            </a:r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　　今天你整整十四岁了。你正跨越一个界限，越过它你就是一名成年女性了。你问我：“爸爸，什么是爱情？”</a:t>
            </a:r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　　一想到我今天已不是跟一个幼稚的孩子在说话，我的心就跳得益发欢快。你在跨越这个界限，愿你幸福。但做一个幸福的人，只能是在您成为有智慧的人的时候。</a:t>
            </a:r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　　千百万女性，尤其那些十四岁的少女，怀着一颗忐忑的心在思考着：什么是爱情？对此各有各的理解。每个男青年，当他们已萌发成年男人的气质时，也都在思考着这个问题。现在，亲爱的女儿，我给您的信再不是从前那种信 了。我的宿愿是把生活中的智慧，也可称之为生活的本事传授给你。但愿父辈的每一句话如同一可颗小小的种子，从中萌发出你自己的观点和信念的幼芽……</a:t>
            </a:r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381346" y="270783"/>
            <a:ext cx="7848873" cy="222504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/>
            <a:r>
              <a:rPr lang="zh-CN" sz="2800" b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阅读思考：</a:t>
            </a:r>
            <a:endParaRPr lang="zh-CN" sz="2800" b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indent="304800"/>
            <a:r>
              <a:rPr lang="zh-CN" sz="2800" b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1.结合本文及以前接触过的书信，说说书信的基本格式。</a:t>
            </a:r>
            <a:endParaRPr lang="zh-CN" sz="2800" b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indent="304800"/>
            <a:r>
              <a:rPr lang="zh-CN" sz="2800" b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2.这篇书信回答了女儿提出的什么问题？ </a:t>
            </a:r>
            <a:endParaRPr lang="zh-CN" sz="2800" b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indent="304800"/>
            <a:r>
              <a:rPr lang="zh-CN" sz="2800" b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3.谈谈这篇书信的语言特点。 </a:t>
            </a:r>
            <a:endParaRPr lang="zh-CN" sz="2800" b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79512" y="2499742"/>
            <a:ext cx="8615584" cy="222504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/>
            <a:r>
              <a:rPr lang="zh-CN" altLang="en-US" sz="28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（1）书信的基本格式包括：称呼、问候语、正文、祝福语、署名及日期六个部分，有时也可部分省略。 （2）这篇书信回答了女儿“什么是爱情”这一问题。 （3）这篇书信语言亲切自然，饱含真情实感，如涓涓细流，缓缓而来，字里行间充分体现了对女儿的爱。</a:t>
            </a:r>
            <a:endParaRPr lang="zh-CN" altLang="en-US" sz="2800" b="1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00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281682" y="411510"/>
            <a:ext cx="2130078" cy="64008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indent="0"/>
            <a:r>
              <a:rPr lang="zh-CN" sz="3600" b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要点点拨</a:t>
            </a:r>
            <a:endParaRPr lang="zh-CN" sz="3600" b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12030" y="987574"/>
            <a:ext cx="8680450" cy="17983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295275"/>
            <a:r>
              <a:rPr lang="zh-CN" sz="2800" b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1.书信格式顺口溜 </a:t>
            </a:r>
            <a:endParaRPr lang="zh-CN" sz="2800" b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indent="295275"/>
            <a:r>
              <a:rPr lang="zh-CN" sz="2800" b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称呼顶格打冒号，先向亲友问个好；</a:t>
            </a:r>
            <a:endParaRPr lang="zh-CN" sz="2800" b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indent="295275"/>
            <a:r>
              <a:rPr lang="zh-CN" sz="2800" b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正文每段空两格，一件一件不乱套；</a:t>
            </a:r>
            <a:endParaRPr lang="zh-CN" sz="2800" b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indent="295275"/>
            <a:r>
              <a:rPr lang="zh-CN" sz="2800" b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署名日期别漏掉，工整写在右下角。</a:t>
            </a:r>
            <a:endParaRPr lang="zh-CN" sz="2800" b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0" y="2771706"/>
            <a:ext cx="9251181" cy="192024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altLang="zh-CN" sz="2400" b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2.正文通常以问候语开头。问候是一种文明礼貌行为，也是对收信人的一种礼节，体现写信人对收信人的关心。问候语最常见的是“您好！”“近好！”依时令节气不同，也常有所变化，如“新年好！”“春节愉快！”问候语写在称呼下一行，前面空两格，常自成一段。</a:t>
            </a:r>
            <a:endParaRPr lang="en-US" altLang="zh-CN" sz="2400" b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17475" y="435610"/>
            <a:ext cx="8565515" cy="25450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295275"/>
            <a:br>
              <a:rPr lang="zh-CN" sz="2300" b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</a:br>
            <a:r>
              <a:rPr lang="zh-CN" sz="2300" b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3.正文的主要部分——主体文，即写信人要说的话。它可以是禀启、复答、劝谕、抒怀、辞谢、致贺、请托、慰唁，也可以是叙情说理、辩驳论证等。这一部分，动笔之前，就应该成竹在胸，明白写信的主旨，做到有条有理、层次分明。若是信中同时要谈几件事，更要注意主次分明，有头有尾，详略得当，最好是一件事一段落，不要混为一谈。</a:t>
            </a:r>
            <a:endParaRPr lang="zh-CN" sz="2300" b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7475" y="3079076"/>
            <a:ext cx="8564880" cy="15544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altLang="zh-CN" sz="2400" b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4.结尾，正文写完后，都要写上表示敬意、祝愿或勉励的话，作为书信的结尾。习惯上，它被称做祝颂语或致敬语，这是对收信人的一种礼貌。祝愿的话可因人、因具体情况选用适当的词，不要乱用。</a:t>
            </a:r>
            <a:endParaRPr lang="en-US" altLang="zh-CN" sz="2400" b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00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79512" y="648959"/>
            <a:ext cx="5080000" cy="518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indent="295275"/>
            <a:r>
              <a:rPr lang="en-US" sz="28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5.学习信封填写方式：</a:t>
            </a:r>
            <a:endParaRPr lang="en-US" sz="280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9552" y="1397671"/>
            <a:ext cx="4359920" cy="229469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5128716" y="683228"/>
            <a:ext cx="3454895" cy="22860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295275"/>
            <a:br>
              <a:rPr lang="zh-CN" sz="1800" b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</a:br>
            <a:r>
              <a:rPr lang="zh-CN" sz="1800" b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明确填写方式</a:t>
            </a:r>
            <a:endParaRPr lang="zh-CN" sz="1800" b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indent="295275"/>
            <a:r>
              <a:rPr lang="zh-CN" sz="1800" b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信封上有三条横线，</a:t>
            </a:r>
            <a:endParaRPr lang="zh-CN" sz="1800" b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indent="295275"/>
            <a:r>
              <a:rPr lang="zh-CN" sz="1800" b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第一条线左边空两格写收信人的地址；</a:t>
            </a:r>
            <a:endParaRPr lang="zh-CN" sz="1800" b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indent="295275"/>
            <a:r>
              <a:rPr lang="zh-CN" sz="1800" b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第二条写收信人的姓名；</a:t>
            </a:r>
            <a:endParaRPr lang="zh-CN" sz="1800" b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indent="295275"/>
            <a:r>
              <a:rPr lang="zh-CN" sz="1800" b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第三条稍靠右写寄信人的地址；</a:t>
            </a:r>
            <a:endParaRPr lang="zh-CN" sz="1800" b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indent="295275"/>
            <a:r>
              <a:rPr lang="zh-CN" sz="1800" b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右下角写寄信人的邮编。</a:t>
            </a:r>
            <a:endParaRPr lang="zh-CN" sz="1800" b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07504" y="267494"/>
            <a:ext cx="8089265" cy="70104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295275"/>
            <a:br>
              <a:rPr lang="zh-CN" sz="2000" b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</a:br>
            <a:r>
              <a:rPr lang="zh-CN" sz="2000" b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6.电子邮件的填写方式</a:t>
            </a:r>
            <a:endParaRPr lang="zh-CN" sz="2000" b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9551" y="1131590"/>
            <a:ext cx="7006877" cy="2952328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755576" y="2283718"/>
            <a:ext cx="7200801" cy="26517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295275"/>
            <a:r>
              <a:rPr lang="zh-CN" sz="2400" b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一封电子邮件的基本内容通常分为三部分：收件人、主题、正文。</a:t>
            </a:r>
            <a:endParaRPr lang="zh-CN" sz="2400" b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indent="295275"/>
            <a:r>
              <a:rPr lang="zh-CN" sz="2400" b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（1）填写收件人</a:t>
            </a:r>
            <a:endParaRPr lang="zh-CN" sz="2400" b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indent="295275"/>
            <a:r>
              <a:rPr lang="zh-CN" sz="2400" b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（2）主题</a:t>
            </a:r>
            <a:endParaRPr lang="zh-CN" sz="2400" b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indent="295275"/>
            <a:r>
              <a:rPr lang="zh-CN" sz="2400" b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主题填写时，要意思明确，让别人看到这个主题就大概能知道邮件的基本内容，如：对于……的想法，或者是对“……”的建议。</a:t>
            </a:r>
            <a:endParaRPr lang="zh-CN" sz="2400" b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84150" y="715010"/>
            <a:ext cx="8775700" cy="26517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295275"/>
            <a:endParaRPr lang="en-US" altLang="zh-CN" sz="240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indent="295275"/>
            <a:r>
              <a:rPr lang="en-US" altLang="zh-CN" sz="24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首先是尊称，如：尊敬的爸爸、亲爱的姐姐等，如果是长辈就说“您好”，如果是一般的同事就说“你好”。事情说完以后，以祝福语结尾，再注明写邮件日期和写邮件的人。</a:t>
            </a:r>
            <a:endParaRPr lang="en-US" altLang="zh-CN" sz="240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indent="295275"/>
            <a:endParaRPr lang="en-US" altLang="zh-CN" sz="240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indent="295275"/>
            <a:r>
              <a:rPr lang="en-US" altLang="zh-CN" sz="24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如果想要写信息或者材料内容比较多，也可以作为附件添加进去。</a:t>
            </a:r>
            <a:endParaRPr lang="en-US" altLang="zh-CN" sz="240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00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</p:bldLst>
  </p:timing>
</p:sld>
</file>

<file path=ppt/tags/tag1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187308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187308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7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2693</Words>
  <Application>WPS 演示</Application>
  <PresentationFormat>On-screen Show (16:9)</PresentationFormat>
  <Paragraphs>84</Paragraphs>
  <Slides>13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3" baseType="lpstr">
      <vt:lpstr>Arial</vt:lpstr>
      <vt:lpstr>宋体</vt:lpstr>
      <vt:lpstr>Wingdings</vt:lpstr>
      <vt:lpstr>Arial</vt:lpstr>
      <vt:lpstr>微软雅黑</vt:lpstr>
      <vt:lpstr>黑体</vt:lpstr>
      <vt:lpstr>楷体</vt:lpstr>
      <vt:lpstr>Arial Unicode MS</vt:lpstr>
      <vt:lpstr>Calibri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2021-09-17T14:17:00Z</cp:lastPrinted>
  <dcterms:created xsi:type="dcterms:W3CDTF">2021-09-17T14:17:00Z</dcterms:created>
  <dcterms:modified xsi:type="dcterms:W3CDTF">2021-10-13T05:57:52Z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A5DA7F5605A1471D94D0A1F41ED4BEE8</vt:lpwstr>
  </property>
  <property fmtid="{D5CDD505-2E9C-101B-9397-08002B2CF9AE}" pid="7" name="KSOProductBuildVer">
    <vt:lpwstr>2052-11.1.0.10938</vt:lpwstr>
  </property>
</Properties>
</file>